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88" r:id="rId2"/>
    <p:sldId id="264" r:id="rId3"/>
    <p:sldId id="269" r:id="rId4"/>
    <p:sldId id="265" r:id="rId5"/>
    <p:sldId id="266" r:id="rId6"/>
    <p:sldId id="270" r:id="rId7"/>
    <p:sldId id="285" r:id="rId8"/>
    <p:sldId id="286" r:id="rId9"/>
    <p:sldId id="267" r:id="rId10"/>
    <p:sldId id="271" r:id="rId11"/>
    <p:sldId id="272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280" r:id="rId22"/>
    <p:sldId id="281" r:id="rId23"/>
    <p:sldId id="284" r:id="rId24"/>
    <p:sldId id="287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9" autoAdjust="0"/>
    <p:restoredTop sz="94660"/>
  </p:normalViewPr>
  <p:slideViewPr>
    <p:cSldViewPr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6BB5A-3D34-4636-BBA3-A83AF0E43A20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8028A-2CD5-4E92-9AF8-5CA68B0442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316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028A-2CD5-4E92-9AF8-5CA68B04429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2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42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75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772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19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69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41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7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34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5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28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4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38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2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38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07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62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BE15-7320-4B96-9F55-C200D8477494}" type="datetimeFigureOut">
              <a:rPr lang="nl-NL" smtClean="0"/>
              <a:t>21-12-2017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44058E-E73D-4B9C-ADA5-08A6A66E9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98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ndegriftfourage.nl/wortelpulp" TargetMode="External"/><Relationship Id="rId2" Type="http://schemas.openxmlformats.org/officeDocument/2006/relationships/hyperlink" Target="http://www.kijfeed.nl/prijslij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nbakker.nl/dek-uw-kuilen-af-met-aardappelproducten/" TargetMode="External"/><Relationship Id="rId5" Type="http://schemas.openxmlformats.org/officeDocument/2006/relationships/hyperlink" Target="http://www.weidseblik.nl/producten/grondstoffen/gerst-geplet/meel" TargetMode="External"/><Relationship Id="rId4" Type="http://schemas.openxmlformats.org/officeDocument/2006/relationships/hyperlink" Target="http://www.duynie.n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708476"/>
            <a:ext cx="7200800" cy="1702160"/>
          </a:xfrm>
        </p:spPr>
        <p:txBody>
          <a:bodyPr>
            <a:noAutofit/>
          </a:bodyPr>
          <a:lstStyle/>
          <a:p>
            <a:pPr algn="r"/>
            <a:r>
              <a:rPr lang="nl-NL" sz="5400" dirty="0" smtClean="0"/>
              <a:t>Bijproducten</a:t>
            </a:r>
            <a:endParaRPr lang="nl-NL" sz="5400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827584" y="4797152"/>
            <a:ext cx="6858000" cy="914400"/>
          </a:xfrm>
        </p:spPr>
        <p:txBody>
          <a:bodyPr/>
          <a:lstStyle/>
          <a:p>
            <a:pPr algn="r"/>
            <a:r>
              <a:rPr lang="nl-NL" dirty="0" smtClean="0"/>
              <a:t>Duurzame veehouderij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55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Perspul</a:t>
            </a:r>
            <a:r>
              <a:rPr lang="nl-NL" dirty="0" err="1"/>
              <a:t>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0" dirty="0"/>
              <a:t>Droge stof </a:t>
            </a:r>
            <a:r>
              <a:rPr lang="nl-NL" b="0" dirty="0" smtClean="0"/>
              <a:t>		260 </a:t>
            </a:r>
            <a:r>
              <a:rPr lang="nl-NL" b="0" dirty="0"/>
              <a:t>g</a:t>
            </a:r>
          </a:p>
          <a:p>
            <a:r>
              <a:rPr lang="nl-NL" b="0" dirty="0"/>
              <a:t>Ruw eiwit </a:t>
            </a:r>
            <a:r>
              <a:rPr lang="nl-NL" b="0" dirty="0" smtClean="0"/>
              <a:t>		84 </a:t>
            </a:r>
            <a:r>
              <a:rPr lang="nl-NL" b="0" dirty="0"/>
              <a:t>g</a:t>
            </a:r>
          </a:p>
          <a:p>
            <a:r>
              <a:rPr lang="nl-NL" b="0" dirty="0"/>
              <a:t>Ruw vet </a:t>
            </a:r>
            <a:r>
              <a:rPr lang="nl-NL" b="0" dirty="0" smtClean="0"/>
              <a:t>		12 </a:t>
            </a:r>
            <a:r>
              <a:rPr lang="nl-NL" b="0" dirty="0"/>
              <a:t>g</a:t>
            </a:r>
          </a:p>
          <a:p>
            <a:r>
              <a:rPr lang="nl-NL" b="0" dirty="0"/>
              <a:t>Ruwe celstof </a:t>
            </a:r>
            <a:r>
              <a:rPr lang="nl-NL" b="0" dirty="0" smtClean="0"/>
              <a:t>	195 </a:t>
            </a:r>
            <a:r>
              <a:rPr lang="nl-NL" b="0" dirty="0"/>
              <a:t>g</a:t>
            </a:r>
          </a:p>
          <a:p>
            <a:r>
              <a:rPr lang="nl-NL" b="0" dirty="0"/>
              <a:t>Ruw as </a:t>
            </a:r>
            <a:r>
              <a:rPr lang="nl-NL" b="0" dirty="0" smtClean="0"/>
              <a:t>		74 </a:t>
            </a:r>
            <a:r>
              <a:rPr lang="nl-NL" b="0" dirty="0"/>
              <a:t>g</a:t>
            </a:r>
          </a:p>
          <a:p>
            <a:r>
              <a:rPr lang="nl-NL" b="0" dirty="0"/>
              <a:t>Suiker </a:t>
            </a:r>
            <a:r>
              <a:rPr lang="nl-NL" b="0" dirty="0" smtClean="0"/>
              <a:t>		36 g</a:t>
            </a:r>
          </a:p>
          <a:p>
            <a:r>
              <a:rPr lang="sv-SE" b="0" dirty="0"/>
              <a:t>VEM </a:t>
            </a:r>
            <a:r>
              <a:rPr lang="sv-SE" b="0" dirty="0" smtClean="0"/>
              <a:t>			1060</a:t>
            </a:r>
            <a:endParaRPr lang="sv-SE" b="0" dirty="0"/>
          </a:p>
          <a:p>
            <a:r>
              <a:rPr lang="sv-SE" b="0" dirty="0" smtClean="0"/>
              <a:t>DVE 			93 </a:t>
            </a:r>
            <a:r>
              <a:rPr lang="sv-SE" b="0" dirty="0"/>
              <a:t>g</a:t>
            </a:r>
          </a:p>
          <a:p>
            <a:r>
              <a:rPr lang="sv-SE" b="0" dirty="0"/>
              <a:t>OEB </a:t>
            </a:r>
            <a:r>
              <a:rPr lang="sv-SE" b="0" dirty="0" smtClean="0"/>
              <a:t>			-</a:t>
            </a:r>
            <a:r>
              <a:rPr lang="sv-SE" b="0" dirty="0"/>
              <a:t>64 </a:t>
            </a:r>
            <a:r>
              <a:rPr lang="sv-SE" b="0" dirty="0" smtClean="0"/>
              <a:t>g</a:t>
            </a:r>
          </a:p>
          <a:p>
            <a:r>
              <a:rPr lang="nl-NL" b="0" dirty="0"/>
              <a:t>Structuurwaarde </a:t>
            </a:r>
            <a:r>
              <a:rPr lang="nl-NL" b="0" dirty="0" smtClean="0"/>
              <a:t>	1,1</a:t>
            </a:r>
          </a:p>
          <a:p>
            <a:endParaRPr lang="nl-NL" b="0" dirty="0"/>
          </a:p>
          <a:p>
            <a:r>
              <a:rPr lang="nl-NL" b="0" dirty="0" smtClean="0"/>
              <a:t>Rantsoen melkvee:	tot 12 kg product 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55458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5791200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Samenstelling van voederbieten en </a:t>
            </a:r>
            <a:r>
              <a:rPr lang="nl-NL" dirty="0" err="1" smtClean="0"/>
              <a:t>perspulp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4"/>
            <a:ext cx="875083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65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Bierborstel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Bierbostel is een nevenproduct van bierbrouwerijen.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Het </a:t>
            </a:r>
            <a:r>
              <a:rPr lang="nl-NL" b="0" dirty="0"/>
              <a:t>bestaat hoofdzakelijk uit de kaf- en eiwitdelen van de brouwgerst, waar de brouwer de koolhydraten heeft uitgehaald.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Bierbostel heeft een stabiliserende werking op de </a:t>
            </a:r>
            <a:r>
              <a:rPr lang="nl-NL" b="0" dirty="0" err="1" smtClean="0"/>
              <a:t>pensfermentatie</a:t>
            </a:r>
            <a:r>
              <a:rPr lang="nl-NL" b="0" dirty="0" smtClean="0"/>
              <a:t>, gaat </a:t>
            </a:r>
            <a:r>
              <a:rPr lang="nl-NL" b="0" dirty="0" err="1" smtClean="0"/>
              <a:t>pensverzuring</a:t>
            </a:r>
            <a:r>
              <a:rPr lang="nl-NL" b="0" dirty="0" smtClean="0"/>
              <a:t> tegen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Betere </a:t>
            </a:r>
            <a:r>
              <a:rPr lang="nl-NL" b="0" dirty="0"/>
              <a:t>benutting van de stikstof in het rantsoen</a:t>
            </a:r>
            <a:r>
              <a:rPr lang="nl-NL" b="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Tot 8 kg in rantsoen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214648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Bierborstel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0" dirty="0"/>
              <a:t>Droge stof </a:t>
            </a:r>
            <a:r>
              <a:rPr lang="nl-NL" b="0" dirty="0" smtClean="0"/>
              <a:t>		220 </a:t>
            </a:r>
            <a:r>
              <a:rPr lang="nl-NL" b="0" dirty="0"/>
              <a:t>g</a:t>
            </a:r>
          </a:p>
          <a:p>
            <a:r>
              <a:rPr lang="nl-NL" b="0" dirty="0"/>
              <a:t>Ruw eiwit </a:t>
            </a:r>
            <a:r>
              <a:rPr lang="nl-NL" b="0" dirty="0" smtClean="0"/>
              <a:t>		240 </a:t>
            </a:r>
            <a:r>
              <a:rPr lang="nl-NL" b="0" dirty="0"/>
              <a:t>g</a:t>
            </a:r>
          </a:p>
          <a:p>
            <a:r>
              <a:rPr lang="nl-NL" b="0" dirty="0"/>
              <a:t>Ruw vet </a:t>
            </a:r>
            <a:r>
              <a:rPr lang="nl-NL" b="0" dirty="0" smtClean="0"/>
              <a:t>		107 </a:t>
            </a:r>
            <a:r>
              <a:rPr lang="nl-NL" b="0" dirty="0"/>
              <a:t>g</a:t>
            </a:r>
          </a:p>
          <a:p>
            <a:r>
              <a:rPr lang="nl-NL" b="0" dirty="0"/>
              <a:t>Ruwe celstof </a:t>
            </a:r>
            <a:r>
              <a:rPr lang="nl-NL" b="0" dirty="0" smtClean="0"/>
              <a:t>	186 </a:t>
            </a:r>
            <a:r>
              <a:rPr lang="nl-NL" b="0" dirty="0"/>
              <a:t>g</a:t>
            </a:r>
          </a:p>
          <a:p>
            <a:r>
              <a:rPr lang="nl-NL" b="0" dirty="0"/>
              <a:t>Ruw as </a:t>
            </a:r>
            <a:r>
              <a:rPr lang="nl-NL" b="0" dirty="0" smtClean="0"/>
              <a:t>		44 </a:t>
            </a:r>
            <a:r>
              <a:rPr lang="nl-NL" b="0" dirty="0"/>
              <a:t>g</a:t>
            </a:r>
          </a:p>
          <a:p>
            <a:r>
              <a:rPr lang="nl-NL" b="0" dirty="0"/>
              <a:t>Zetmeel (tot) </a:t>
            </a:r>
            <a:r>
              <a:rPr lang="nl-NL" b="0" dirty="0" smtClean="0"/>
              <a:t>	20 </a:t>
            </a:r>
            <a:r>
              <a:rPr lang="nl-NL" b="0" dirty="0"/>
              <a:t>g</a:t>
            </a:r>
          </a:p>
          <a:p>
            <a:r>
              <a:rPr lang="nl-NL" b="0" dirty="0"/>
              <a:t>Bestendig Zetmeel 2 g</a:t>
            </a:r>
          </a:p>
          <a:p>
            <a:r>
              <a:rPr lang="nl-NL" b="0" dirty="0"/>
              <a:t>Suiker </a:t>
            </a:r>
            <a:r>
              <a:rPr lang="nl-NL" b="0" dirty="0" smtClean="0"/>
              <a:t>			5 g</a:t>
            </a:r>
          </a:p>
          <a:p>
            <a:r>
              <a:rPr lang="nl-NL" b="0" dirty="0" smtClean="0"/>
              <a:t>VEM			942</a:t>
            </a:r>
            <a:endParaRPr lang="nl-NL" b="0" dirty="0"/>
          </a:p>
          <a:p>
            <a:r>
              <a:rPr lang="nl-NL" b="0" dirty="0" smtClean="0"/>
              <a:t>DVE 			132 </a:t>
            </a:r>
            <a:r>
              <a:rPr lang="nl-NL" b="0" dirty="0"/>
              <a:t>g</a:t>
            </a:r>
          </a:p>
          <a:p>
            <a:r>
              <a:rPr lang="nl-NL" b="0" dirty="0" smtClean="0"/>
              <a:t>OEB			53 </a:t>
            </a:r>
            <a:r>
              <a:rPr lang="nl-NL" b="0" dirty="0"/>
              <a:t>g</a:t>
            </a:r>
          </a:p>
          <a:p>
            <a:r>
              <a:rPr lang="nl-NL" b="0" dirty="0" err="1"/>
              <a:t>FOSp</a:t>
            </a:r>
            <a:r>
              <a:rPr lang="nl-NL" b="0" dirty="0"/>
              <a:t> </a:t>
            </a:r>
            <a:r>
              <a:rPr lang="nl-NL" b="0" dirty="0" smtClean="0"/>
              <a:t>			347 </a:t>
            </a:r>
            <a:r>
              <a:rPr lang="nl-NL" b="0" dirty="0"/>
              <a:t>g</a:t>
            </a:r>
          </a:p>
          <a:p>
            <a:r>
              <a:rPr lang="nl-NL" b="0" dirty="0" smtClean="0"/>
              <a:t>Structuurwaarde 	1,0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356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Aardappels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Voeraardappelen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Voeraardappelen leveren zowel </a:t>
            </a:r>
            <a:r>
              <a:rPr lang="nl-NL" b="0" dirty="0" err="1"/>
              <a:t>pensenergie</a:t>
            </a:r>
            <a:r>
              <a:rPr lang="nl-NL" b="0" dirty="0"/>
              <a:t> als bestendig zetmeel.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De </a:t>
            </a:r>
            <a:r>
              <a:rPr lang="nl-NL" b="0" dirty="0"/>
              <a:t>vorming van microbieel eiwit </a:t>
            </a:r>
            <a:r>
              <a:rPr lang="nl-NL" b="0" dirty="0" smtClean="0"/>
              <a:t>gestimuleerd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Max 8 kg </a:t>
            </a:r>
            <a:endParaRPr lang="nl-NL" dirty="0" smtClean="0"/>
          </a:p>
          <a:p>
            <a:r>
              <a:rPr lang="nl-NL" dirty="0" smtClean="0"/>
              <a:t>Aardappelstoomschillen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Aardappelstoomschillen komen vrij bij het wassen en met stoom behandelen van aardappelen</a:t>
            </a:r>
            <a:r>
              <a:rPr lang="nl-NL" b="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Aardappelstoomschillen leveren energie op </a:t>
            </a:r>
            <a:r>
              <a:rPr lang="nl-NL" b="0" dirty="0" err="1" smtClean="0"/>
              <a:t>pensniveau</a:t>
            </a:r>
            <a:endParaRPr lang="nl-NL" b="0" dirty="0" smtClean="0"/>
          </a:p>
          <a:p>
            <a:r>
              <a:rPr lang="nl-NL" dirty="0" smtClean="0"/>
              <a:t>Aardappelpersvezel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Aardappelpersvezels worden geproduceerd bij de winning van zetmeel uit aardappelen</a:t>
            </a:r>
            <a:r>
              <a:rPr lang="nl-NL" b="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de energie zeer gelijkmatig </a:t>
            </a:r>
            <a:r>
              <a:rPr lang="nl-NL" b="0" dirty="0" smtClean="0"/>
              <a:t>vrij</a:t>
            </a:r>
            <a:r>
              <a:rPr lang="nl-NL" b="0" dirty="0"/>
              <a:t> </a:t>
            </a:r>
            <a:r>
              <a:rPr lang="nl-NL" b="0" dirty="0" smtClean="0"/>
              <a:t>op pens en darmniveau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93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Voeraardappelen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0" dirty="0"/>
              <a:t>Droge stof </a:t>
            </a:r>
            <a:r>
              <a:rPr lang="nl-NL" b="0" dirty="0" smtClean="0"/>
              <a:t>			200 </a:t>
            </a:r>
            <a:r>
              <a:rPr lang="nl-NL" b="0" dirty="0"/>
              <a:t>g</a:t>
            </a:r>
          </a:p>
          <a:p>
            <a:r>
              <a:rPr lang="nl-NL" b="0" dirty="0"/>
              <a:t>Ruw eiwit </a:t>
            </a:r>
            <a:r>
              <a:rPr lang="nl-NL" b="0" dirty="0" smtClean="0"/>
              <a:t>			102 </a:t>
            </a:r>
            <a:r>
              <a:rPr lang="nl-NL" b="0" dirty="0"/>
              <a:t>g</a:t>
            </a:r>
          </a:p>
          <a:p>
            <a:r>
              <a:rPr lang="nl-NL" b="0" dirty="0"/>
              <a:t>Ruw vet </a:t>
            </a:r>
            <a:r>
              <a:rPr lang="nl-NL" b="0" dirty="0" smtClean="0"/>
              <a:t>			3 </a:t>
            </a:r>
            <a:r>
              <a:rPr lang="nl-NL" b="0" dirty="0"/>
              <a:t>g</a:t>
            </a:r>
          </a:p>
          <a:p>
            <a:r>
              <a:rPr lang="nl-NL" b="0" dirty="0"/>
              <a:t>Ruwe celstof </a:t>
            </a:r>
            <a:r>
              <a:rPr lang="nl-NL" b="0" dirty="0" smtClean="0"/>
              <a:t>		43 </a:t>
            </a:r>
            <a:r>
              <a:rPr lang="nl-NL" b="0" dirty="0"/>
              <a:t>g</a:t>
            </a:r>
          </a:p>
          <a:p>
            <a:r>
              <a:rPr lang="nl-NL" b="0" dirty="0"/>
              <a:t>Ruw as </a:t>
            </a:r>
            <a:r>
              <a:rPr lang="nl-NL" b="0" dirty="0" smtClean="0"/>
              <a:t>			63 </a:t>
            </a:r>
            <a:r>
              <a:rPr lang="nl-NL" b="0" dirty="0"/>
              <a:t>g</a:t>
            </a:r>
          </a:p>
          <a:p>
            <a:r>
              <a:rPr lang="nl-NL" b="0" dirty="0"/>
              <a:t>Zetmeel (tot) </a:t>
            </a:r>
            <a:r>
              <a:rPr lang="nl-NL" b="0" dirty="0" smtClean="0"/>
              <a:t>		626 </a:t>
            </a:r>
            <a:r>
              <a:rPr lang="nl-NL" b="0" dirty="0"/>
              <a:t>g</a:t>
            </a:r>
          </a:p>
          <a:p>
            <a:r>
              <a:rPr lang="nl-NL" b="0" dirty="0"/>
              <a:t>Bestendig Zetmeel </a:t>
            </a:r>
            <a:r>
              <a:rPr lang="nl-NL" b="0" dirty="0" smtClean="0"/>
              <a:t>	278 g</a:t>
            </a:r>
          </a:p>
          <a:p>
            <a:r>
              <a:rPr lang="nl-NL" b="0" dirty="0"/>
              <a:t>VEM </a:t>
            </a:r>
            <a:r>
              <a:rPr lang="nl-NL" b="0" dirty="0" smtClean="0"/>
              <a:t>				1088</a:t>
            </a:r>
            <a:endParaRPr lang="nl-NL" b="0" dirty="0"/>
          </a:p>
          <a:p>
            <a:r>
              <a:rPr lang="nl-NL" b="0" dirty="0" smtClean="0"/>
              <a:t>DVE 				82 </a:t>
            </a:r>
            <a:r>
              <a:rPr lang="nl-NL" b="0" dirty="0"/>
              <a:t>g</a:t>
            </a:r>
          </a:p>
          <a:p>
            <a:r>
              <a:rPr lang="nl-NL" b="0" dirty="0" smtClean="0"/>
              <a:t>OEB 				-</a:t>
            </a:r>
            <a:r>
              <a:rPr lang="nl-NL" b="0" dirty="0"/>
              <a:t>37 g</a:t>
            </a:r>
          </a:p>
          <a:p>
            <a:r>
              <a:rPr lang="nl-NL" b="0" dirty="0" err="1"/>
              <a:t>FOSp</a:t>
            </a:r>
            <a:r>
              <a:rPr lang="nl-NL" b="0" dirty="0"/>
              <a:t> </a:t>
            </a:r>
            <a:r>
              <a:rPr lang="nl-NL" b="0" dirty="0" smtClean="0"/>
              <a:t>				553 </a:t>
            </a:r>
            <a:r>
              <a:rPr lang="nl-NL" b="0" dirty="0"/>
              <a:t>g</a:t>
            </a:r>
          </a:p>
          <a:p>
            <a:r>
              <a:rPr lang="nl-NL" b="0" dirty="0" smtClean="0"/>
              <a:t>Structuurwaarde 		0,7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6395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Aardappel-</a:t>
            </a:r>
            <a:br>
              <a:rPr lang="nl-NL" dirty="0" smtClean="0"/>
            </a:br>
            <a:r>
              <a:rPr lang="nl-NL" dirty="0" smtClean="0"/>
              <a:t>stoomschillen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0" dirty="0"/>
              <a:t>Droge stof </a:t>
            </a:r>
            <a:r>
              <a:rPr lang="nl-NL" b="0" dirty="0" smtClean="0"/>
              <a:t>		115 </a:t>
            </a:r>
            <a:r>
              <a:rPr lang="nl-NL" b="0" dirty="0"/>
              <a:t>g</a:t>
            </a:r>
          </a:p>
          <a:p>
            <a:r>
              <a:rPr lang="nl-NL" b="0" dirty="0"/>
              <a:t>Ruw eiwit </a:t>
            </a:r>
            <a:r>
              <a:rPr lang="nl-NL" b="0" dirty="0" smtClean="0"/>
              <a:t>		140 </a:t>
            </a:r>
            <a:r>
              <a:rPr lang="nl-NL" b="0" dirty="0"/>
              <a:t>g</a:t>
            </a:r>
          </a:p>
          <a:p>
            <a:r>
              <a:rPr lang="nl-NL" b="0" dirty="0"/>
              <a:t>Ruw vet </a:t>
            </a:r>
            <a:r>
              <a:rPr lang="nl-NL" b="0" dirty="0" smtClean="0"/>
              <a:t>		14 </a:t>
            </a:r>
            <a:r>
              <a:rPr lang="nl-NL" b="0" dirty="0"/>
              <a:t>g</a:t>
            </a:r>
          </a:p>
          <a:p>
            <a:r>
              <a:rPr lang="nl-NL" b="0" dirty="0"/>
              <a:t>Ruwe celstof </a:t>
            </a:r>
            <a:r>
              <a:rPr lang="nl-NL" b="0" dirty="0" smtClean="0"/>
              <a:t>	60 </a:t>
            </a:r>
            <a:r>
              <a:rPr lang="nl-NL" b="0" dirty="0"/>
              <a:t>g</a:t>
            </a:r>
          </a:p>
          <a:p>
            <a:r>
              <a:rPr lang="nl-NL" b="0" dirty="0"/>
              <a:t>Ruw as </a:t>
            </a:r>
            <a:r>
              <a:rPr lang="nl-NL" b="0" dirty="0" smtClean="0"/>
              <a:t>		69 </a:t>
            </a:r>
            <a:r>
              <a:rPr lang="nl-NL" b="0" dirty="0"/>
              <a:t>g</a:t>
            </a:r>
          </a:p>
          <a:p>
            <a:r>
              <a:rPr lang="nl-NL" b="0" dirty="0"/>
              <a:t>Zetmeel (tot) </a:t>
            </a:r>
            <a:r>
              <a:rPr lang="nl-NL" b="0" dirty="0" smtClean="0"/>
              <a:t>	430 </a:t>
            </a:r>
            <a:r>
              <a:rPr lang="nl-NL" b="0" dirty="0"/>
              <a:t>g</a:t>
            </a:r>
          </a:p>
          <a:p>
            <a:r>
              <a:rPr lang="nl-NL" b="0" dirty="0"/>
              <a:t>Bestendig Zetmeel 37 g</a:t>
            </a:r>
          </a:p>
          <a:p>
            <a:r>
              <a:rPr lang="nl-NL" b="0" dirty="0" smtClean="0"/>
              <a:t>Suiker 			20 g</a:t>
            </a:r>
          </a:p>
          <a:p>
            <a:r>
              <a:rPr lang="nl-NL" b="0" dirty="0" smtClean="0"/>
              <a:t>VEM 			1102</a:t>
            </a:r>
            <a:endParaRPr lang="nl-NL" b="0" dirty="0"/>
          </a:p>
          <a:p>
            <a:r>
              <a:rPr lang="nl-NL" b="0" dirty="0" smtClean="0"/>
              <a:t>DVE 			116 </a:t>
            </a:r>
            <a:r>
              <a:rPr lang="nl-NL" b="0" dirty="0"/>
              <a:t>g</a:t>
            </a:r>
          </a:p>
          <a:p>
            <a:r>
              <a:rPr lang="nl-NL" b="0" dirty="0" smtClean="0"/>
              <a:t>OEB 			-</a:t>
            </a:r>
            <a:r>
              <a:rPr lang="nl-NL" b="0" dirty="0"/>
              <a:t>45 g</a:t>
            </a:r>
          </a:p>
          <a:p>
            <a:r>
              <a:rPr lang="nl-NL" b="0" dirty="0" err="1"/>
              <a:t>FOSp</a:t>
            </a:r>
            <a:r>
              <a:rPr lang="nl-NL" b="0" dirty="0"/>
              <a:t> </a:t>
            </a:r>
            <a:r>
              <a:rPr lang="nl-NL" b="0" dirty="0" smtClean="0"/>
              <a:t>			821 </a:t>
            </a:r>
            <a:r>
              <a:rPr lang="nl-NL" b="0" dirty="0"/>
              <a:t>g</a:t>
            </a:r>
          </a:p>
          <a:p>
            <a:r>
              <a:rPr lang="nl-NL" b="0" dirty="0" smtClean="0"/>
              <a:t>Structuurwaarde 	0,5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137728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Aardappel- </a:t>
            </a:r>
            <a:br>
              <a:rPr lang="nl-NL" dirty="0" smtClean="0"/>
            </a:br>
            <a:r>
              <a:rPr lang="nl-NL" dirty="0" smtClean="0"/>
              <a:t>persvezel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0" dirty="0"/>
              <a:t>Droge stof </a:t>
            </a:r>
            <a:r>
              <a:rPr lang="nl-NL" b="0" dirty="0" smtClean="0"/>
              <a:t>		165 </a:t>
            </a:r>
            <a:r>
              <a:rPr lang="nl-NL" b="0" dirty="0"/>
              <a:t>g</a:t>
            </a:r>
          </a:p>
          <a:p>
            <a:r>
              <a:rPr lang="nl-NL" b="0" dirty="0"/>
              <a:t>Ruw eiwit </a:t>
            </a:r>
            <a:r>
              <a:rPr lang="nl-NL" b="0" dirty="0" smtClean="0"/>
              <a:t>		73 </a:t>
            </a:r>
            <a:r>
              <a:rPr lang="nl-NL" b="0" dirty="0"/>
              <a:t>g</a:t>
            </a:r>
          </a:p>
          <a:p>
            <a:r>
              <a:rPr lang="nl-NL" b="0" dirty="0"/>
              <a:t>Ruw vet </a:t>
            </a:r>
            <a:r>
              <a:rPr lang="nl-NL" b="0" dirty="0" smtClean="0"/>
              <a:t>		0 </a:t>
            </a:r>
            <a:r>
              <a:rPr lang="nl-NL" b="0" dirty="0"/>
              <a:t>g</a:t>
            </a:r>
          </a:p>
          <a:p>
            <a:r>
              <a:rPr lang="nl-NL" b="0" dirty="0"/>
              <a:t>Ruwe celstof </a:t>
            </a:r>
            <a:r>
              <a:rPr lang="nl-NL" b="0" dirty="0" smtClean="0"/>
              <a:t>		215 </a:t>
            </a:r>
            <a:r>
              <a:rPr lang="nl-NL" b="0" dirty="0"/>
              <a:t>g</a:t>
            </a:r>
          </a:p>
          <a:p>
            <a:r>
              <a:rPr lang="nl-NL" b="0" dirty="0"/>
              <a:t>Ruw as </a:t>
            </a:r>
            <a:r>
              <a:rPr lang="nl-NL" b="0" dirty="0" smtClean="0"/>
              <a:t>			40 </a:t>
            </a:r>
            <a:r>
              <a:rPr lang="nl-NL" b="0" dirty="0"/>
              <a:t>g</a:t>
            </a:r>
          </a:p>
          <a:p>
            <a:r>
              <a:rPr lang="nl-NL" b="0" dirty="0"/>
              <a:t>Zetmeel (tot) </a:t>
            </a:r>
            <a:r>
              <a:rPr lang="nl-NL" b="0" dirty="0" smtClean="0"/>
              <a:t>		235 </a:t>
            </a:r>
            <a:r>
              <a:rPr lang="nl-NL" b="0" dirty="0"/>
              <a:t>g</a:t>
            </a:r>
          </a:p>
          <a:p>
            <a:r>
              <a:rPr lang="nl-NL" b="0" dirty="0"/>
              <a:t>Bestendig Zetmeel </a:t>
            </a:r>
            <a:r>
              <a:rPr lang="nl-NL" b="0" dirty="0" smtClean="0"/>
              <a:t>	101 g</a:t>
            </a:r>
          </a:p>
          <a:p>
            <a:r>
              <a:rPr lang="nl-NL" b="0" dirty="0"/>
              <a:t>VEM </a:t>
            </a:r>
            <a:r>
              <a:rPr lang="nl-NL" b="0" dirty="0" smtClean="0"/>
              <a:t>			1052</a:t>
            </a:r>
            <a:endParaRPr lang="nl-NL" b="0" dirty="0"/>
          </a:p>
          <a:p>
            <a:r>
              <a:rPr lang="nl-NL" b="0" dirty="0" smtClean="0"/>
              <a:t>DVE 			91 </a:t>
            </a:r>
            <a:r>
              <a:rPr lang="nl-NL" b="0" dirty="0"/>
              <a:t>g</a:t>
            </a:r>
          </a:p>
          <a:p>
            <a:r>
              <a:rPr lang="nl-NL" b="0" dirty="0"/>
              <a:t>OEB </a:t>
            </a:r>
            <a:r>
              <a:rPr lang="nl-NL" b="0" dirty="0" smtClean="0"/>
              <a:t>			-</a:t>
            </a:r>
            <a:r>
              <a:rPr lang="nl-NL" b="0" dirty="0"/>
              <a:t>75 g</a:t>
            </a:r>
          </a:p>
          <a:p>
            <a:r>
              <a:rPr lang="nl-NL" b="0" dirty="0" err="1"/>
              <a:t>FOSp</a:t>
            </a:r>
            <a:r>
              <a:rPr lang="nl-NL" b="0" dirty="0"/>
              <a:t> </a:t>
            </a:r>
            <a:r>
              <a:rPr lang="nl-NL" b="0" dirty="0" smtClean="0"/>
              <a:t>			679 </a:t>
            </a:r>
            <a:r>
              <a:rPr lang="nl-NL" b="0" dirty="0"/>
              <a:t>g</a:t>
            </a:r>
          </a:p>
          <a:p>
            <a:r>
              <a:rPr lang="nl-NL" b="0" dirty="0"/>
              <a:t>Structuurwaarde </a:t>
            </a:r>
            <a:r>
              <a:rPr lang="nl-NL" b="0" dirty="0" smtClean="0"/>
              <a:t>	0,8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9144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Wortels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Afgekeurd voor menselijke consumptie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smakelijk </a:t>
            </a:r>
            <a:r>
              <a:rPr lang="nl-NL" b="0" dirty="0"/>
              <a:t>product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bevatten veel suiker, dit geeft snelle energie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caroteen en diverse vitaminen in wortelen verbeteren vruchtbaarheid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goed te combineren met </a:t>
            </a:r>
            <a:r>
              <a:rPr lang="nl-NL" b="0" dirty="0" err="1"/>
              <a:t>graskuil</a:t>
            </a:r>
            <a:r>
              <a:rPr lang="nl-NL" b="0" dirty="0"/>
              <a:t> en </a:t>
            </a:r>
            <a:r>
              <a:rPr lang="nl-NL" b="0" dirty="0" err="1"/>
              <a:t>snijmais</a:t>
            </a:r>
            <a:endParaRPr lang="nl-NL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zorgen voor meer opname uit totale </a:t>
            </a:r>
            <a:r>
              <a:rPr lang="nl-NL" b="0" dirty="0" smtClean="0"/>
              <a:t>rantsoen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Binnen 2 weken opvoeren wanneer het verse wortelen zijn</a:t>
            </a:r>
            <a:endParaRPr lang="nl-NL" b="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1797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Wortels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998539" cy="328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25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Bijproducten</a:t>
            </a:r>
          </a:p>
          <a:p>
            <a:endParaRPr lang="nl-NL" dirty="0"/>
          </a:p>
          <a:p>
            <a:r>
              <a:rPr lang="nl-NL" dirty="0" smtClean="0"/>
              <a:t>Waarom bijproducten?</a:t>
            </a:r>
          </a:p>
          <a:p>
            <a:r>
              <a:rPr lang="nl-NL" dirty="0"/>
              <a:t>	</a:t>
            </a:r>
            <a:r>
              <a:rPr lang="nl-NL" dirty="0" smtClean="0"/>
              <a:t>Kostenbesparing</a:t>
            </a:r>
          </a:p>
          <a:p>
            <a:r>
              <a:rPr lang="nl-NL" dirty="0"/>
              <a:t>	</a:t>
            </a:r>
            <a:r>
              <a:rPr lang="nl-NL" dirty="0" smtClean="0"/>
              <a:t>Smakelijk rantsoen</a:t>
            </a:r>
          </a:p>
          <a:p>
            <a:r>
              <a:rPr lang="nl-NL" dirty="0"/>
              <a:t>	</a:t>
            </a:r>
            <a:r>
              <a:rPr lang="nl-NL" dirty="0" smtClean="0"/>
              <a:t>Hogere DS opname per dier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4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Wortelpulp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812629" cy="34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102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Voeruien</a:t>
            </a:r>
            <a:r>
              <a:rPr lang="nl-NL" b="1" dirty="0"/>
              <a:t> en </a:t>
            </a:r>
            <a:r>
              <a:rPr lang="nl-NL" b="1" dirty="0" err="1"/>
              <a:t>uienpulp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Niet </a:t>
            </a:r>
            <a:r>
              <a:rPr lang="nl-NL" b="0" dirty="0"/>
              <a:t>meer geschikt zijn voor menselijke consumptie.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err="1" smtClean="0"/>
              <a:t>Uienpulp</a:t>
            </a:r>
            <a:r>
              <a:rPr lang="nl-NL" b="0" dirty="0"/>
              <a:t> is een mooi schoon restproduct van de </a:t>
            </a:r>
            <a:r>
              <a:rPr lang="nl-NL" b="0" dirty="0" err="1" smtClean="0"/>
              <a:t>uiensnijderijen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Uien zorgen voor een natuurlijke weerstand tegen allerlei infecties en ziekten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err="1" smtClean="0"/>
              <a:t>Smakelijkproduct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Geschikt voor </a:t>
            </a:r>
            <a:r>
              <a:rPr lang="nl-NL" b="0" dirty="0" err="1" smtClean="0"/>
              <a:t>vleesvee</a:t>
            </a:r>
            <a:r>
              <a:rPr lang="nl-NL" b="0" dirty="0" smtClean="0"/>
              <a:t> en jongvee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182729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Voeruien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4938755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109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Citruspulp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energierijk door veel suiker en ruwe celstof</a:t>
            </a:r>
          </a:p>
          <a:p>
            <a:r>
              <a:rPr lang="nl-NL" dirty="0"/>
              <a:t>eiwitarm diervoeder</a:t>
            </a:r>
          </a:p>
          <a:p>
            <a:r>
              <a:rPr lang="nl-NL" dirty="0"/>
              <a:t>versnelt het rantsoen</a:t>
            </a:r>
          </a:p>
          <a:p>
            <a:r>
              <a:rPr lang="nl-NL" dirty="0"/>
              <a:t>continu leverbaar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479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Citruspulp</a:t>
            </a:r>
            <a:endParaRPr lang="nl-N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4059709" cy="356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912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www.kijfeed.nl/prijslijst</a:t>
            </a:r>
            <a:endParaRPr lang="nl-NL" dirty="0" smtClean="0"/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www.vandegriftfourage.nl/wortelpulp</a:t>
            </a:r>
            <a:endParaRPr lang="nl-NL" dirty="0" smtClean="0"/>
          </a:p>
          <a:p>
            <a:r>
              <a:rPr lang="nl-NL" dirty="0">
                <a:hlinkClick r:id="rId4"/>
              </a:rPr>
              <a:t>http://www.duynie.nl</a:t>
            </a:r>
            <a:r>
              <a:rPr lang="nl-NL" dirty="0" smtClean="0">
                <a:hlinkClick r:id="rId4"/>
              </a:rPr>
              <a:t>/</a:t>
            </a:r>
            <a:endParaRPr lang="nl-NL" dirty="0" smtClean="0"/>
          </a:p>
          <a:p>
            <a:r>
              <a:rPr lang="nl-NL" dirty="0">
                <a:hlinkClick r:id="rId5"/>
              </a:rPr>
              <a:t>http://</a:t>
            </a:r>
            <a:r>
              <a:rPr lang="nl-NL" dirty="0" smtClean="0">
                <a:hlinkClick r:id="rId5"/>
              </a:rPr>
              <a:t>www.weidseblik.nl/producten/grondstoffen/gerst-geplet/meel</a:t>
            </a:r>
            <a:endParaRPr lang="nl-NL" dirty="0" smtClean="0"/>
          </a:p>
          <a:p>
            <a:r>
              <a:rPr lang="nl-NL" dirty="0">
                <a:hlinkClick r:id="rId6"/>
              </a:rPr>
              <a:t>http://www.janbakker.nl/dek-uw-kuilen-af-met-aardappelproducten</a:t>
            </a:r>
            <a:r>
              <a:rPr lang="nl-NL" dirty="0" smtClean="0">
                <a:hlinkClick r:id="rId6"/>
              </a:rPr>
              <a:t>/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57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Bijproducten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Tarwegistconcentraat</a:t>
            </a:r>
          </a:p>
          <a:p>
            <a:r>
              <a:rPr lang="nl-NL" dirty="0" smtClean="0"/>
              <a:t>Tarwe</a:t>
            </a:r>
          </a:p>
          <a:p>
            <a:r>
              <a:rPr lang="nl-NL" dirty="0" smtClean="0"/>
              <a:t>Gerst</a:t>
            </a:r>
          </a:p>
          <a:p>
            <a:r>
              <a:rPr lang="nl-NL" dirty="0" smtClean="0"/>
              <a:t>Bieten</a:t>
            </a:r>
          </a:p>
          <a:p>
            <a:r>
              <a:rPr lang="nl-NL" dirty="0" smtClean="0"/>
              <a:t>Bierbostel</a:t>
            </a:r>
          </a:p>
          <a:p>
            <a:r>
              <a:rPr lang="nl-NL" dirty="0" smtClean="0"/>
              <a:t>Aardappels</a:t>
            </a:r>
          </a:p>
          <a:p>
            <a:r>
              <a:rPr lang="nl-NL" dirty="0" smtClean="0"/>
              <a:t>Wortels</a:t>
            </a:r>
          </a:p>
          <a:p>
            <a:r>
              <a:rPr lang="nl-NL" dirty="0" err="1" smtClean="0"/>
              <a:t>Voeruien</a:t>
            </a:r>
            <a:endParaRPr lang="nl-NL" dirty="0" smtClean="0"/>
          </a:p>
          <a:p>
            <a:r>
              <a:rPr lang="nl-NL" dirty="0" err="1" smtClean="0"/>
              <a:t>Citruspulp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907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/>
          <a:lstStyle/>
          <a:p>
            <a:r>
              <a:rPr lang="nl-NL" dirty="0" smtClean="0"/>
              <a:t>Tarwegistconcentraat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Stimuleert</a:t>
            </a:r>
            <a:r>
              <a:rPr lang="de-DE" b="0" dirty="0" smtClean="0"/>
              <a:t> de </a:t>
            </a:r>
            <a:r>
              <a:rPr lang="nl-NL" b="0" dirty="0" smtClean="0"/>
              <a:t>melkeiwit-vorming</a:t>
            </a:r>
            <a:endParaRPr lang="de-D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Werkzaam</a:t>
            </a:r>
            <a:r>
              <a:rPr lang="de-DE" b="0" dirty="0" smtClean="0"/>
              <a:t> in de </a:t>
            </a:r>
            <a:r>
              <a:rPr lang="de-DE" b="0" dirty="0" err="1" smtClean="0"/>
              <a:t>pens</a:t>
            </a:r>
            <a:endParaRPr lang="de-D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Efficiente</a:t>
            </a:r>
            <a:r>
              <a:rPr lang="de-DE" b="0" dirty="0" smtClean="0"/>
              <a:t> </a:t>
            </a:r>
            <a:r>
              <a:rPr lang="de-DE" b="0" dirty="0" err="1" smtClean="0"/>
              <a:t>benutting</a:t>
            </a:r>
            <a:r>
              <a:rPr lang="de-DE" b="0" dirty="0" smtClean="0"/>
              <a:t> van de </a:t>
            </a:r>
            <a:r>
              <a:rPr lang="de-DE" b="0" dirty="0" err="1" smtClean="0"/>
              <a:t>voedingsstoffen</a:t>
            </a:r>
            <a:endParaRPr lang="de-DE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Bijproducten</a:t>
            </a:r>
            <a:r>
              <a:rPr lang="de-DE" b="0" dirty="0" smtClean="0"/>
              <a:t> van de </a:t>
            </a:r>
            <a:r>
              <a:rPr lang="de-DE" b="0" dirty="0" err="1" smtClean="0"/>
              <a:t>verwerking</a:t>
            </a:r>
            <a:r>
              <a:rPr lang="de-DE" b="0" dirty="0" smtClean="0"/>
              <a:t> van </a:t>
            </a:r>
            <a:r>
              <a:rPr lang="de-DE" b="0" dirty="0" err="1" smtClean="0"/>
              <a:t>granen</a:t>
            </a:r>
            <a:r>
              <a:rPr lang="de-DE" b="0" dirty="0" smtClean="0"/>
              <a:t> </a:t>
            </a:r>
            <a:r>
              <a:rPr lang="de-DE" b="0" dirty="0" err="1" smtClean="0"/>
              <a:t>met</a:t>
            </a:r>
            <a:r>
              <a:rPr lang="de-DE" b="0" dirty="0" smtClean="0"/>
              <a:t> </a:t>
            </a:r>
            <a:r>
              <a:rPr lang="de-DE" b="0" dirty="0" err="1" smtClean="0"/>
              <a:t>alcohol</a:t>
            </a:r>
            <a:endParaRPr lang="de-DE" b="0" dirty="0" smtClean="0"/>
          </a:p>
          <a:p>
            <a:endParaRPr lang="de-DE" dirty="0"/>
          </a:p>
          <a:p>
            <a:r>
              <a:rPr lang="de-DE" dirty="0" err="1" smtClean="0"/>
              <a:t>Bijvoorbeeld</a:t>
            </a: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AmyPro</a:t>
            </a:r>
            <a:r>
              <a:rPr lang="de-DE" b="0" dirty="0" smtClean="0"/>
              <a:t>		</a:t>
            </a:r>
            <a:r>
              <a:rPr lang="nl-NL" dirty="0" smtClean="0"/>
              <a:t>tarwezetmeel</a:t>
            </a:r>
            <a:endParaRPr lang="de-D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ProtiWanze</a:t>
            </a:r>
            <a:r>
              <a:rPr lang="de-DE" b="0" dirty="0" smtClean="0"/>
              <a:t>	</a:t>
            </a:r>
            <a:r>
              <a:rPr lang="nl-NL" dirty="0" smtClean="0"/>
              <a:t>tarwe </a:t>
            </a:r>
            <a:r>
              <a:rPr lang="nl-NL" dirty="0"/>
              <a:t>(85%) en bietsuiker (15%). </a:t>
            </a:r>
            <a:endParaRPr lang="de-DE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0" dirty="0" err="1" smtClean="0"/>
              <a:t>Sastapro</a:t>
            </a:r>
            <a:r>
              <a:rPr lang="de-DE" b="0" dirty="0" smtClean="0"/>
              <a:t> 		</a:t>
            </a:r>
            <a:r>
              <a:rPr lang="de-DE" b="0" dirty="0" err="1" smtClean="0"/>
              <a:t>vloeibaar</a:t>
            </a:r>
            <a:r>
              <a:rPr lang="de-DE" b="0" dirty="0" smtClean="0"/>
              <a:t> </a:t>
            </a:r>
            <a:r>
              <a:rPr lang="de-DE" b="0" dirty="0" err="1" smtClean="0"/>
              <a:t>tarwezetmeel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88374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Tarwe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V</a:t>
            </a:r>
            <a:r>
              <a:rPr lang="nl-NL" b="0" dirty="0" smtClean="0"/>
              <a:t>eel </a:t>
            </a:r>
            <a:r>
              <a:rPr lang="nl-NL" b="0" dirty="0"/>
              <a:t>snelle pens energie in de vorm van onbestendig </a:t>
            </a:r>
            <a:r>
              <a:rPr lang="nl-NL" b="0" dirty="0" smtClean="0"/>
              <a:t>zetmeel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Het heeft een eiwit verhogende werking en zorgt voor een lichte daling van het vet </a:t>
            </a:r>
            <a:r>
              <a:rPr lang="nl-NL" b="0" dirty="0" smtClean="0"/>
              <a:t>percentage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Pas op voor </a:t>
            </a:r>
            <a:r>
              <a:rPr lang="nl-NL" b="0" dirty="0" err="1" smtClean="0"/>
              <a:t>pensverzuring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Geplette tarwe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389088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Voederwaarde Tarwe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/>
              <a:t>VEM:                      </a:t>
            </a:r>
            <a:r>
              <a:rPr lang="nl-NL" b="0" dirty="0" smtClean="0"/>
              <a:t>	1183 </a:t>
            </a:r>
            <a:r>
              <a:rPr lang="nl-NL" b="0" dirty="0"/>
              <a:t>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VEVI:                  </a:t>
            </a:r>
            <a:r>
              <a:rPr lang="nl-NL" b="0" dirty="0" smtClean="0"/>
              <a:t>	</a:t>
            </a:r>
            <a:r>
              <a:rPr lang="nl-NL" b="0" dirty="0"/>
              <a:t>  </a:t>
            </a:r>
            <a:r>
              <a:rPr lang="nl-NL" b="0" dirty="0" smtClean="0"/>
              <a:t>	1308 </a:t>
            </a:r>
            <a:r>
              <a:rPr lang="nl-NL" b="0" dirty="0"/>
              <a:t>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DVE:                      </a:t>
            </a:r>
            <a:r>
              <a:rPr lang="nl-NL" b="0" dirty="0" smtClean="0"/>
              <a:t>	113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OEB:                     </a:t>
            </a:r>
            <a:r>
              <a:rPr lang="nl-NL" b="0" dirty="0" smtClean="0"/>
              <a:t>		-</a:t>
            </a:r>
            <a:r>
              <a:rPr lang="nl-NL" b="0" dirty="0"/>
              <a:t>50 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Best. zetmeel:       </a:t>
            </a:r>
            <a:r>
              <a:rPr lang="nl-NL" b="0" dirty="0" smtClean="0"/>
              <a:t>	60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VW:                         </a:t>
            </a:r>
            <a:r>
              <a:rPr lang="nl-NL" b="0" dirty="0" smtClean="0"/>
              <a:t>	0.29 </a:t>
            </a:r>
            <a:r>
              <a:rPr lang="nl-NL" b="0" dirty="0"/>
              <a:t>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Structuurwaarde: </a:t>
            </a:r>
            <a:r>
              <a:rPr lang="nl-NL" b="0" dirty="0" smtClean="0"/>
              <a:t>		-</a:t>
            </a:r>
            <a:r>
              <a:rPr lang="nl-NL" b="0" dirty="0"/>
              <a:t>0.18 /kg </a:t>
            </a:r>
            <a:r>
              <a:rPr lang="nl-NL" b="0" dirty="0" err="1" smtClean="0"/>
              <a:t>ds</a:t>
            </a:r>
            <a:endParaRPr lang="nl-NL" b="0" dirty="0" smtClean="0"/>
          </a:p>
          <a:p>
            <a:endParaRPr lang="nl-NL" b="0" dirty="0" smtClean="0"/>
          </a:p>
          <a:p>
            <a:r>
              <a:rPr lang="nl-NL" b="0" dirty="0" smtClean="0"/>
              <a:t>Rantsoen melkkoeien: </a:t>
            </a:r>
            <a:r>
              <a:rPr lang="nl-NL" b="0" dirty="0"/>
              <a:t>  </a:t>
            </a:r>
            <a:r>
              <a:rPr lang="nl-NL" b="0" dirty="0" smtClean="0"/>
              <a:t>	max </a:t>
            </a:r>
            <a:r>
              <a:rPr lang="nl-NL" b="0" dirty="0"/>
              <a:t>4 kg </a:t>
            </a:r>
            <a:r>
              <a:rPr lang="nl-NL" b="0" dirty="0" err="1"/>
              <a:t>prod</a:t>
            </a:r>
            <a:r>
              <a:rPr lang="nl-NL" b="0" dirty="0"/>
              <a:t/>
            </a:r>
            <a:br>
              <a:rPr lang="nl-NL" b="0" dirty="0"/>
            </a:b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423747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Gerst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/>
              <a:t>Gerst bevat een wat lager zetmeelgehalte en daarmee wat minder energie dan tarwe.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Gerst </a:t>
            </a:r>
            <a:r>
              <a:rPr lang="nl-NL" b="0" dirty="0"/>
              <a:t>heeft echter wel meer ruwe celstof waardoor het langzamer verteerd en de darmgezondheid bevordert.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Geplette </a:t>
            </a:r>
            <a:r>
              <a:rPr lang="nl-NL" b="0" dirty="0"/>
              <a:t>gerst wordt meer geleidelijk  afgebroken in de pens dan gerst in gemalen vorm.</a:t>
            </a:r>
          </a:p>
        </p:txBody>
      </p:sp>
    </p:spTree>
    <p:extLst>
      <p:ext uri="{BB962C8B-B14F-4D97-AF65-F5344CB8AC3E}">
        <p14:creationId xmlns:p14="http://schemas.microsoft.com/office/powerpoint/2010/main" val="207736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Geplette gerst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/>
              <a:t>Droge stof:               </a:t>
            </a:r>
            <a:r>
              <a:rPr lang="nl-NL" b="0" dirty="0" smtClean="0"/>
              <a:t>	87 </a:t>
            </a:r>
            <a:r>
              <a:rPr lang="nl-NL" b="0" dirty="0"/>
              <a:t>- 90 %</a:t>
            </a:r>
            <a:br>
              <a:rPr lang="nl-NL" b="0" dirty="0"/>
            </a:br>
            <a:r>
              <a:rPr lang="nl-NL" b="0" dirty="0"/>
              <a:t>Ruw eiwit:           </a:t>
            </a:r>
            <a:r>
              <a:rPr lang="nl-NL" b="0" dirty="0" smtClean="0"/>
              <a:t>		120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Ruw vet:                </a:t>
            </a:r>
            <a:r>
              <a:rPr lang="nl-NL" b="0" dirty="0" smtClean="0"/>
              <a:t>	20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Ruwe celstof:        </a:t>
            </a:r>
            <a:r>
              <a:rPr lang="nl-NL" b="0" dirty="0" smtClean="0"/>
              <a:t>		53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Ruw as:                  </a:t>
            </a:r>
            <a:r>
              <a:rPr lang="nl-NL" b="0" dirty="0" smtClean="0"/>
              <a:t>	24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Zetmeel:               </a:t>
            </a:r>
            <a:r>
              <a:rPr lang="nl-NL" b="0" dirty="0" smtClean="0"/>
              <a:t>	571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Suikers:                  </a:t>
            </a:r>
            <a:r>
              <a:rPr lang="nl-NL" b="0" dirty="0" smtClean="0"/>
              <a:t>	29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VEM:                      </a:t>
            </a:r>
            <a:r>
              <a:rPr lang="nl-NL" b="0" dirty="0" smtClean="0"/>
              <a:t>	1122 </a:t>
            </a:r>
            <a:r>
              <a:rPr lang="nl-NL" b="0" dirty="0"/>
              <a:t>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 smtClean="0"/>
              <a:t>DVE</a:t>
            </a:r>
            <a:r>
              <a:rPr lang="nl-NL" b="0" dirty="0"/>
              <a:t>:                      </a:t>
            </a:r>
            <a:r>
              <a:rPr lang="nl-NL" b="0" dirty="0" smtClean="0"/>
              <a:t>	115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OEB:                       </a:t>
            </a:r>
            <a:r>
              <a:rPr lang="nl-NL" b="0" dirty="0" smtClean="0"/>
              <a:t>	-</a:t>
            </a:r>
            <a:r>
              <a:rPr lang="nl-NL" b="0" dirty="0"/>
              <a:t>62 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/>
              <a:t>Best. zetmeel:        </a:t>
            </a:r>
            <a:r>
              <a:rPr lang="nl-NL" b="0" dirty="0" smtClean="0"/>
              <a:t>	67 </a:t>
            </a:r>
            <a:r>
              <a:rPr lang="nl-NL" b="0" dirty="0"/>
              <a:t>gr/kg </a:t>
            </a:r>
            <a:r>
              <a:rPr lang="nl-NL" b="0" dirty="0" err="1"/>
              <a:t>ds</a:t>
            </a:r>
            <a:r>
              <a:rPr lang="nl-NL" b="0" dirty="0"/>
              <a:t/>
            </a:r>
            <a:br>
              <a:rPr lang="nl-NL" b="0" dirty="0"/>
            </a:br>
            <a:r>
              <a:rPr lang="nl-NL" b="0" dirty="0" smtClean="0"/>
              <a:t>Structuurwaarde</a:t>
            </a:r>
            <a:r>
              <a:rPr lang="nl-NL" b="0" dirty="0"/>
              <a:t>:  </a:t>
            </a:r>
            <a:r>
              <a:rPr lang="nl-NL" b="0" dirty="0" smtClean="0"/>
              <a:t>		-</a:t>
            </a:r>
            <a:r>
              <a:rPr lang="nl-NL" b="0" dirty="0"/>
              <a:t>0.06 /kg </a:t>
            </a:r>
            <a:r>
              <a:rPr lang="nl-NL" b="0" dirty="0" err="1"/>
              <a:t>ds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73597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Bieten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Voederbieten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Energie! Verhoging gehaltes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BE" b="0" dirty="0" smtClean="0"/>
              <a:t>grotere </a:t>
            </a:r>
            <a:r>
              <a:rPr lang="nl-BE" b="0" dirty="0"/>
              <a:t>boterzuurproductie in de pens uit (biet)suiker, en melkvet wordt gedeeltelijk in de uier aangemaakt uit boterzuur. </a:t>
            </a:r>
            <a:endParaRPr lang="nl-BE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BE" b="0" dirty="0" smtClean="0"/>
              <a:t>De </a:t>
            </a:r>
            <a:r>
              <a:rPr lang="nl-BE" b="0" dirty="0"/>
              <a:t>stijging van het melkeiwitgehalte is </a:t>
            </a:r>
            <a:r>
              <a:rPr lang="nl-BE" b="0" dirty="0" smtClean="0"/>
              <a:t>gevolg </a:t>
            </a:r>
            <a:r>
              <a:rPr lang="nl-BE" b="0" dirty="0"/>
              <a:t>van een verhoogde FOS-opname (hogere microbiële eiwitproductie)</a:t>
            </a:r>
            <a:endParaRPr lang="nl-NL" b="0" dirty="0" smtClean="0"/>
          </a:p>
          <a:p>
            <a:endParaRPr lang="nl-NL" dirty="0"/>
          </a:p>
          <a:p>
            <a:r>
              <a:rPr lang="nl-NL" dirty="0" err="1" smtClean="0"/>
              <a:t>Perspulp</a:t>
            </a: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err="1"/>
              <a:t>Perspulp</a:t>
            </a:r>
            <a:r>
              <a:rPr lang="nl-NL" b="0" dirty="0"/>
              <a:t> wordt geproduceerd tijdens de verwerking van suikerbieten tot </a:t>
            </a:r>
            <a:r>
              <a:rPr lang="nl-NL" b="0" dirty="0" smtClean="0"/>
              <a:t>suiker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err="1"/>
              <a:t>Perspulp</a:t>
            </a:r>
            <a:r>
              <a:rPr lang="nl-NL" b="0" dirty="0"/>
              <a:t> is een smakelijk, energierijk product. </a:t>
            </a:r>
            <a:endParaRPr lang="nl-NL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l-NL" b="0" dirty="0" smtClean="0"/>
              <a:t>Veel </a:t>
            </a:r>
            <a:r>
              <a:rPr lang="nl-NL" b="0" dirty="0"/>
              <a:t>makkelijk afbreekbare koolhydraten (</a:t>
            </a:r>
            <a:r>
              <a:rPr lang="nl-NL" b="0" dirty="0" err="1"/>
              <a:t>pectinen</a:t>
            </a:r>
            <a:r>
              <a:rPr lang="nl-NL" b="0" dirty="0"/>
              <a:t>) die </a:t>
            </a:r>
            <a:r>
              <a:rPr lang="nl-NL" b="0" dirty="0" smtClean="0"/>
              <a:t>geleidelijk vrijkomen </a:t>
            </a:r>
            <a:r>
              <a:rPr lang="nl-NL" b="0" dirty="0"/>
              <a:t>in de pens.</a:t>
            </a:r>
          </a:p>
        </p:txBody>
      </p:sp>
    </p:spTree>
    <p:extLst>
      <p:ext uri="{BB962C8B-B14F-4D97-AF65-F5344CB8AC3E}">
        <p14:creationId xmlns:p14="http://schemas.microsoft.com/office/powerpoint/2010/main" val="10902930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1261</TotalTime>
  <Words>397</Words>
  <Application>Microsoft Office PowerPoint</Application>
  <PresentationFormat>Diavoorstelling (4:3)</PresentationFormat>
  <Paragraphs>177</Paragraphs>
  <Slides>25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3</vt:lpstr>
      <vt:lpstr>Facet</vt:lpstr>
      <vt:lpstr>Bijproducten</vt:lpstr>
      <vt:lpstr>Wat gaan we doen?</vt:lpstr>
      <vt:lpstr>Bijproducten</vt:lpstr>
      <vt:lpstr>Tarwegistconcentraat</vt:lpstr>
      <vt:lpstr>Tarwe</vt:lpstr>
      <vt:lpstr>Voederwaarde Tarwe</vt:lpstr>
      <vt:lpstr>Gerst</vt:lpstr>
      <vt:lpstr>Geplette gerst</vt:lpstr>
      <vt:lpstr>Bieten</vt:lpstr>
      <vt:lpstr>Perspulp</vt:lpstr>
      <vt:lpstr>Samenstelling van voederbieten en perspulp</vt:lpstr>
      <vt:lpstr>Bierborstel</vt:lpstr>
      <vt:lpstr>Bierborstel</vt:lpstr>
      <vt:lpstr>Aardappels</vt:lpstr>
      <vt:lpstr>Voeraardappelen</vt:lpstr>
      <vt:lpstr>Aardappel- stoomschillen</vt:lpstr>
      <vt:lpstr>Aardappel-  persvezel</vt:lpstr>
      <vt:lpstr>Wortels</vt:lpstr>
      <vt:lpstr>Wortels</vt:lpstr>
      <vt:lpstr>Wortelpulp</vt:lpstr>
      <vt:lpstr>Voeruien en uienpulp</vt:lpstr>
      <vt:lpstr>Voeruien</vt:lpstr>
      <vt:lpstr>Citruspulp</vt:lpstr>
      <vt:lpstr>Citruspulp</vt:lpstr>
      <vt:lpstr>Bronnen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Kringloopwijzer</dc:title>
  <dc:creator>Leny Janssen</dc:creator>
  <cp:lastModifiedBy>Leny Janssen</cp:lastModifiedBy>
  <cp:revision>55</cp:revision>
  <dcterms:created xsi:type="dcterms:W3CDTF">2015-04-14T06:54:16Z</dcterms:created>
  <dcterms:modified xsi:type="dcterms:W3CDTF">2017-12-21T17:59:07Z</dcterms:modified>
</cp:coreProperties>
</file>